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56" r:id="rId5"/>
    <p:sldId id="267" r:id="rId6"/>
    <p:sldId id="265" r:id="rId7"/>
    <p:sldId id="258" r:id="rId8"/>
    <p:sldId id="260" r:id="rId9"/>
    <p:sldId id="257" r:id="rId10"/>
    <p:sldId id="263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7"/>
    <p:restoredTop sz="80167"/>
  </p:normalViewPr>
  <p:slideViewPr>
    <p:cSldViewPr snapToGrid="0">
      <p:cViewPr varScale="1">
        <p:scale>
          <a:sx n="108" d="100"/>
          <a:sy n="108" d="100"/>
        </p:scale>
        <p:origin x="9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5" d="100"/>
          <a:sy n="65" d="100"/>
        </p:scale>
        <p:origin x="3082" y="29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F1E5EB6-D04A-057E-76CC-10145FC92140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F717993-304C-356B-4CE0-EF3D4911CC8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B0E166-5A1B-482B-8AF2-D8C815FDF249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D041726-6236-252D-3125-CBE2DA5E4B8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F822961-1CA4-DC23-FD04-7752853CDED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40641F-8D2E-4B6D-A516-55AB953938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162234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2.png>
</file>

<file path=ppt/media/image3.png>
</file>

<file path=ppt/media/image4.png>
</file>

<file path=ppt/media/image5.png>
</file>

<file path=ppt/media/image6.sv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F2D7DB-A7D3-4580-9EEB-017447174A94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B3B6B39-1FB3-456D-8568-1EF3109362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58240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>
                <a:solidFill>
                  <a:srgbClr val="000000"/>
                </a:solidFill>
                <a:effectLst/>
                <a:latin typeface="Aptos" panose="020B0004020202020204" pitchFamily="34" charset="0"/>
              </a:rPr>
              <a:t>Fitness enthusiasts, home cooks, parents, etc.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3B6B39-1FB3-456D-8568-1EF3109362A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49516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GET </a:t>
            </a:r>
            <a:r>
              <a:rPr lang="en-US" dirty="0">
                <a:solidFill>
                  <a:srgbClr val="6AAB73"/>
                </a:solidFill>
                <a:effectLst/>
              </a:rPr>
              <a:t>/recipes/</a:t>
            </a:r>
            <a:r>
              <a:rPr lang="en-US" dirty="0" err="1">
                <a:solidFill>
                  <a:srgbClr val="6AAB73"/>
                </a:solidFill>
                <a:effectLst/>
              </a:rPr>
              <a:t>recipeId</a:t>
            </a:r>
            <a:endParaRPr lang="en-US" dirty="0">
              <a:solidFill>
                <a:srgbClr val="BCBEC4"/>
              </a:solidFill>
              <a:effectLst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BCBEC4"/>
                </a:solidFill>
                <a:effectLst/>
              </a:rPr>
              <a:t>POST </a:t>
            </a:r>
            <a:r>
              <a:rPr lang="en-US" dirty="0">
                <a:solidFill>
                  <a:srgbClr val="6AAB73"/>
                </a:solidFill>
                <a:effectLst/>
              </a:rPr>
              <a:t>/recipes</a:t>
            </a:r>
            <a:endParaRPr lang="en-US" dirty="0">
              <a:solidFill>
                <a:srgbClr val="BCBEC4"/>
              </a:solidFill>
              <a:effectLst/>
            </a:endParaRPr>
          </a:p>
          <a:p>
            <a:r>
              <a:rPr lang="en-US" dirty="0"/>
              <a:t>PUT </a:t>
            </a:r>
            <a:r>
              <a:rPr lang="en-US" dirty="0">
                <a:solidFill>
                  <a:srgbClr val="6AAB73"/>
                </a:solidFill>
                <a:effectLst/>
              </a:rPr>
              <a:t>/recipes/</a:t>
            </a:r>
            <a:r>
              <a:rPr lang="en-US" dirty="0" err="1">
                <a:solidFill>
                  <a:srgbClr val="6AAB73"/>
                </a:solidFill>
                <a:effectLst/>
              </a:rPr>
              <a:t>recipeId</a:t>
            </a:r>
            <a:endParaRPr lang="en-US" dirty="0">
              <a:solidFill>
                <a:srgbClr val="6AAB73"/>
              </a:solidFill>
              <a:effectLst/>
            </a:endParaRPr>
          </a:p>
          <a:p>
            <a:r>
              <a:rPr lang="en-US" dirty="0">
                <a:solidFill>
                  <a:srgbClr val="6AAB73"/>
                </a:solidFill>
                <a:effectLst/>
              </a:rPr>
              <a:t>DELETE /recipes/</a:t>
            </a:r>
            <a:r>
              <a:rPr lang="en-US" dirty="0" err="1">
                <a:solidFill>
                  <a:srgbClr val="6AAB73"/>
                </a:solidFill>
                <a:effectLst/>
              </a:rPr>
              <a:t>recipeId</a:t>
            </a:r>
            <a:endParaRPr lang="en-US" dirty="0">
              <a:solidFill>
                <a:srgbClr val="6AAB73"/>
              </a:solidFill>
              <a:effectLst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3B6B39-1FB3-456D-8568-1EF3109362A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4462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444A5A"/>
                </a:solidFill>
                <a:effectLst/>
                <a:latin typeface="Roboto" panose="02000000000000000000" pitchFamily="2" charset="0"/>
              </a:rPr>
              <a:t>Submit the full text of any recipe or ingredient list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444A5A"/>
                </a:solidFill>
                <a:effectLst/>
                <a:latin typeface="Roboto" panose="02000000000000000000" pitchFamily="2" charset="0"/>
              </a:rPr>
              <a:t>Edamam</a:t>
            </a:r>
            <a:r>
              <a:rPr lang="en-US" b="0" i="0" dirty="0">
                <a:solidFill>
                  <a:srgbClr val="444A5A"/>
                </a:solidFill>
                <a:effectLst/>
                <a:latin typeface="Roboto" panose="02000000000000000000" pitchFamily="2" charset="0"/>
              </a:rPr>
              <a:t> will extract the full nutrition and ingredient data from the text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b="0" i="0" dirty="0" err="1">
                <a:solidFill>
                  <a:srgbClr val="444A5A"/>
                </a:solidFill>
                <a:effectLst/>
                <a:latin typeface="Roboto" panose="02000000000000000000" pitchFamily="2" charset="0"/>
              </a:rPr>
              <a:t>Edamam</a:t>
            </a:r>
            <a:r>
              <a:rPr lang="en-US" b="0" i="0" dirty="0">
                <a:solidFill>
                  <a:srgbClr val="444A5A"/>
                </a:solidFill>
                <a:effectLst/>
                <a:latin typeface="Roboto" panose="02000000000000000000" pitchFamily="2" charset="0"/>
              </a:rPr>
              <a:t> returns data for calories, fats, carbohydrates, protein, cholesterol, sodium, etc. for a total of 28 macro and micronutrients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B3B6B39-1FB3-456D-8568-1EF3109362A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753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sv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07156F1-34FE-756E-0B64-B272B7D4B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9128760" cy="6858000"/>
          </a:xfrm>
          <a:prstGeom prst="rect">
            <a:avLst/>
          </a:prstGeom>
          <a:solidFill>
            <a:schemeClr val="accent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AFFF7A-2129-B9CE-1B30-239FEB64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alphaModFix amt="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736"/>
          <a:stretch/>
        </p:blipFill>
        <p:spPr>
          <a:xfrm rot="10800000" flipV="1">
            <a:off x="5644581" y="-7646"/>
            <a:ext cx="6547419" cy="68656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FBDFE4-22E9-9FAC-E1DD-D7F4FB161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alphaModFix amt="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4367" b="-6266"/>
          <a:stretch/>
        </p:blipFill>
        <p:spPr>
          <a:xfrm rot="5400000" flipV="1">
            <a:off x="63141" y="-70784"/>
            <a:ext cx="4163783" cy="42900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369027-A380-3EDB-355B-67F17AC864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2468" y="1803015"/>
            <a:ext cx="5393532" cy="3670685"/>
          </a:xfrm>
        </p:spPr>
        <p:txBody>
          <a:bodyPr lIns="0" anchor="b">
            <a:noAutofit/>
          </a:bodyPr>
          <a:lstStyle>
            <a:lvl1pPr algn="l">
              <a:lnSpc>
                <a:spcPct val="80000"/>
              </a:lnSpc>
              <a:defRPr sz="80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E3DAB823-8DF9-82FE-1C75-C0BED798A8D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702468" y="904461"/>
            <a:ext cx="4609760" cy="890909"/>
          </a:xfrm>
        </p:spPr>
        <p:txBody>
          <a:bodyPr lIns="0" rIns="0" anchor="ctr">
            <a:normAutofit/>
          </a:bodyPr>
          <a:lstStyle>
            <a:lvl1pPr marL="0" indent="0" algn="l">
              <a:buNone/>
              <a:defRPr sz="2400" cap="all" spc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589EB697-B782-B0BE-B5BE-74CE1BA5A06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2468" y="5658078"/>
            <a:ext cx="5393532" cy="389251"/>
          </a:xfrm>
        </p:spPr>
        <p:txBody>
          <a:bodyPr lIns="0" anchor="t">
            <a:normAutofit/>
          </a:bodyPr>
          <a:lstStyle>
            <a:lvl1pPr marL="0" indent="0">
              <a:buNone/>
              <a:defRPr sz="1600" b="0" cap="all" spc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1CC78C-D6DB-602E-592B-738F7C0D4EB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85835" y="1048054"/>
            <a:ext cx="4840129" cy="4840129"/>
          </a:xfrm>
          <a:custGeom>
            <a:avLst/>
            <a:gdLst>
              <a:gd name="connsiteX0" fmla="*/ 2990850 w 5981700"/>
              <a:gd name="connsiteY0" fmla="*/ 0 h 5981700"/>
              <a:gd name="connsiteX1" fmla="*/ 5981700 w 5981700"/>
              <a:gd name="connsiteY1" fmla="*/ 2990850 h 5981700"/>
              <a:gd name="connsiteX2" fmla="*/ 2990850 w 5981700"/>
              <a:gd name="connsiteY2" fmla="*/ 5981700 h 5981700"/>
              <a:gd name="connsiteX3" fmla="*/ 0 w 5981700"/>
              <a:gd name="connsiteY3" fmla="*/ 2990850 h 5981700"/>
              <a:gd name="connsiteX4" fmla="*/ 2990850 w 5981700"/>
              <a:gd name="connsiteY4" fmla="*/ 0 h 598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1700" h="5981700">
                <a:moveTo>
                  <a:pt x="2990850" y="0"/>
                </a:moveTo>
                <a:cubicBezTo>
                  <a:pt x="4642651" y="0"/>
                  <a:pt x="5981700" y="1339049"/>
                  <a:pt x="5981700" y="2990850"/>
                </a:cubicBezTo>
                <a:cubicBezTo>
                  <a:pt x="5981700" y="4642651"/>
                  <a:pt x="4642651" y="5981700"/>
                  <a:pt x="2990850" y="5981700"/>
                </a:cubicBezTo>
                <a:cubicBezTo>
                  <a:pt x="1339049" y="5981700"/>
                  <a:pt x="0" y="4642651"/>
                  <a:pt x="0" y="2990850"/>
                </a:cubicBezTo>
                <a:cubicBezTo>
                  <a:pt x="0" y="1339049"/>
                  <a:pt x="1339049" y="0"/>
                  <a:pt x="2990850" y="0"/>
                </a:cubicBezTo>
                <a:close/>
              </a:path>
            </a:pathLst>
          </a:cu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tIns="137160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5731867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61FBDFE4-22E9-9FAC-E1DD-D7F4FB161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alphaModFix amt="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3921" b="-5281"/>
          <a:stretch/>
        </p:blipFill>
        <p:spPr>
          <a:xfrm rot="16200000" flipV="1">
            <a:off x="7359287" y="2025287"/>
            <a:ext cx="4620983" cy="5044442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907156F1-34FE-756E-0B64-B272B7D4B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-7646"/>
            <a:ext cx="6151794" cy="6865646"/>
          </a:xfrm>
          <a:prstGeom prst="rect">
            <a:avLst/>
          </a:prstGeom>
          <a:solidFill>
            <a:schemeClr val="accent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AFFF7A-2129-B9CE-1B30-239FEB64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alphaModFix amt="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736" b="-775"/>
          <a:stretch/>
        </p:blipFill>
        <p:spPr>
          <a:xfrm rot="5400000" flipV="1">
            <a:off x="620844" y="-620842"/>
            <a:ext cx="6547419" cy="778910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369027-A380-3EDB-355B-67F17AC864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679486" y="3162300"/>
            <a:ext cx="5492974" cy="3620240"/>
          </a:xfrm>
        </p:spPr>
        <p:txBody>
          <a:bodyPr lIns="0" anchor="t">
            <a:noAutofit/>
          </a:bodyPr>
          <a:lstStyle>
            <a:lvl1pPr algn="l">
              <a:lnSpc>
                <a:spcPct val="80000"/>
              </a:lnSpc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1CC78C-D6DB-602E-592B-738F7C0D4EB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65794" y="1048054"/>
            <a:ext cx="4840129" cy="4840129"/>
          </a:xfrm>
          <a:custGeom>
            <a:avLst/>
            <a:gdLst>
              <a:gd name="connsiteX0" fmla="*/ 2990850 w 5981700"/>
              <a:gd name="connsiteY0" fmla="*/ 0 h 5981700"/>
              <a:gd name="connsiteX1" fmla="*/ 5981700 w 5981700"/>
              <a:gd name="connsiteY1" fmla="*/ 2990850 h 5981700"/>
              <a:gd name="connsiteX2" fmla="*/ 2990850 w 5981700"/>
              <a:gd name="connsiteY2" fmla="*/ 5981700 h 5981700"/>
              <a:gd name="connsiteX3" fmla="*/ 0 w 5981700"/>
              <a:gd name="connsiteY3" fmla="*/ 2990850 h 5981700"/>
              <a:gd name="connsiteX4" fmla="*/ 2990850 w 5981700"/>
              <a:gd name="connsiteY4" fmla="*/ 0 h 598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1700" h="5981700">
                <a:moveTo>
                  <a:pt x="2990850" y="0"/>
                </a:moveTo>
                <a:cubicBezTo>
                  <a:pt x="4642651" y="0"/>
                  <a:pt x="5981700" y="1339049"/>
                  <a:pt x="5981700" y="2990850"/>
                </a:cubicBezTo>
                <a:cubicBezTo>
                  <a:pt x="5981700" y="4642651"/>
                  <a:pt x="4642651" y="5981700"/>
                  <a:pt x="2990850" y="5981700"/>
                </a:cubicBezTo>
                <a:cubicBezTo>
                  <a:pt x="1339049" y="5981700"/>
                  <a:pt x="0" y="4642651"/>
                  <a:pt x="0" y="2990850"/>
                </a:cubicBezTo>
                <a:cubicBezTo>
                  <a:pt x="0" y="1339049"/>
                  <a:pt x="1339049" y="0"/>
                  <a:pt x="2990850" y="0"/>
                </a:cubicBezTo>
                <a:close/>
              </a:path>
            </a:pathLst>
          </a:cu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tIns="137160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2308F0DE-05CF-52D2-524A-39AFB4CD01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679486" y="754602"/>
            <a:ext cx="3724353" cy="2148619"/>
          </a:xfrm>
        </p:spPr>
        <p:txBody>
          <a:bodyPr lIns="0" anchor="b">
            <a:normAutofit/>
          </a:bodyPr>
          <a:lstStyle>
            <a:lvl1pPr marL="0" indent="0" algn="l">
              <a:buNone/>
              <a:defRPr lang="en-US" sz="1600" b="0" kern="1200" cap="all" spc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7AB5F830-68FC-D02D-E399-9A7E2D0010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20504" b="19513"/>
          <a:stretch/>
        </p:blipFill>
        <p:spPr>
          <a:xfrm rot="16200000">
            <a:off x="10787010" y="371951"/>
            <a:ext cx="1232643" cy="1577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00658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3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907156F1-34FE-756E-0B64-B272B7D4B6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098280" y="-7646"/>
            <a:ext cx="3093720" cy="6865646"/>
          </a:xfrm>
          <a:prstGeom prst="rect">
            <a:avLst/>
          </a:prstGeom>
          <a:solidFill>
            <a:schemeClr val="accent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AFFF7A-2129-B9CE-1B30-239FEB64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alphaModFix amt="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736"/>
          <a:stretch/>
        </p:blipFill>
        <p:spPr>
          <a:xfrm rot="10800000" flipV="1">
            <a:off x="5644581" y="-7646"/>
            <a:ext cx="6547419" cy="686564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FBDFE4-22E9-9FAC-E1DD-D7F4FB161B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alphaModFix amt="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4367" b="-6266"/>
          <a:stretch/>
        </p:blipFill>
        <p:spPr>
          <a:xfrm rot="5400000" flipV="1">
            <a:off x="63138" y="-70783"/>
            <a:ext cx="4163783" cy="4290062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369027-A380-3EDB-355B-67F17AC864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30281" y="3040380"/>
            <a:ext cx="5430207" cy="3817620"/>
          </a:xfrm>
        </p:spPr>
        <p:txBody>
          <a:bodyPr lIns="0" anchor="t">
            <a:noAutofit/>
          </a:bodyPr>
          <a:lstStyle>
            <a:lvl1pPr algn="l">
              <a:defRPr sz="70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2308F0DE-05CF-52D2-524A-39AFB4CD0196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30281" y="1225118"/>
            <a:ext cx="4634178" cy="1678103"/>
          </a:xfrm>
        </p:spPr>
        <p:txBody>
          <a:bodyPr lIns="0" anchor="b">
            <a:normAutofit/>
          </a:bodyPr>
          <a:lstStyle>
            <a:lvl1pPr marL="0" indent="0" algn="l">
              <a:buNone/>
              <a:defRPr sz="2000" b="0" cap="all" spc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4914434B-2F33-1D60-AE02-DDEC3B9CF87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685835" y="1048054"/>
            <a:ext cx="4840129" cy="4840129"/>
          </a:xfrm>
          <a:custGeom>
            <a:avLst/>
            <a:gdLst>
              <a:gd name="connsiteX0" fmla="*/ 2990850 w 5981700"/>
              <a:gd name="connsiteY0" fmla="*/ 0 h 5981700"/>
              <a:gd name="connsiteX1" fmla="*/ 5981700 w 5981700"/>
              <a:gd name="connsiteY1" fmla="*/ 2990850 h 5981700"/>
              <a:gd name="connsiteX2" fmla="*/ 2990850 w 5981700"/>
              <a:gd name="connsiteY2" fmla="*/ 5981700 h 5981700"/>
              <a:gd name="connsiteX3" fmla="*/ 0 w 5981700"/>
              <a:gd name="connsiteY3" fmla="*/ 2990850 h 5981700"/>
              <a:gd name="connsiteX4" fmla="*/ 2990850 w 5981700"/>
              <a:gd name="connsiteY4" fmla="*/ 0 h 5981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981700" h="5981700">
                <a:moveTo>
                  <a:pt x="2990850" y="0"/>
                </a:moveTo>
                <a:cubicBezTo>
                  <a:pt x="4642651" y="0"/>
                  <a:pt x="5981700" y="1339049"/>
                  <a:pt x="5981700" y="2990850"/>
                </a:cubicBezTo>
                <a:cubicBezTo>
                  <a:pt x="5981700" y="4642651"/>
                  <a:pt x="4642651" y="5981700"/>
                  <a:pt x="2990850" y="5981700"/>
                </a:cubicBezTo>
                <a:cubicBezTo>
                  <a:pt x="1339049" y="5981700"/>
                  <a:pt x="0" y="4642651"/>
                  <a:pt x="0" y="2990850"/>
                </a:cubicBezTo>
                <a:cubicBezTo>
                  <a:pt x="0" y="1339049"/>
                  <a:pt x="1339049" y="0"/>
                  <a:pt x="2990850" y="0"/>
                </a:cubicBezTo>
                <a:close/>
              </a:path>
            </a:pathLst>
          </a:cu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txBody>
          <a:bodyPr wrap="square" tIns="1371600">
            <a:no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95250665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Rectangle 44">
            <a:extLst>
              <a:ext uri="{FF2B5EF4-FFF2-40B4-BE49-F238E27FC236}">
                <a16:creationId xmlns:a16="http://schemas.microsoft.com/office/drawing/2014/main" id="{E5157DB4-9CB7-294E-6FC5-03F67A02B0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7249888" y="0"/>
            <a:ext cx="4942112" cy="6858000"/>
          </a:xfrm>
          <a:prstGeom prst="rect">
            <a:avLst/>
          </a:prstGeom>
          <a:solidFill>
            <a:schemeClr val="accent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4552F5AC-18A6-7462-5EB6-6F6F3A4081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alphaModFix amt="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736"/>
          <a:stretch/>
        </p:blipFill>
        <p:spPr>
          <a:xfrm flipV="1">
            <a:off x="0" y="0"/>
            <a:ext cx="6547419" cy="6865646"/>
          </a:xfrm>
          <a:prstGeom prst="rect">
            <a:avLst/>
          </a:prstGeom>
        </p:spPr>
      </p:pic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ED573256-59FC-E67E-E487-C37703D808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/>
          <p:nvPr userDrawn="1"/>
        </p:nvCxnSpPr>
        <p:spPr>
          <a:xfrm>
            <a:off x="0" y="4808538"/>
            <a:ext cx="12192000" cy="0"/>
          </a:xfrm>
          <a:prstGeom prst="line">
            <a:avLst/>
          </a:prstGeom>
          <a:ln w="762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5B369027-A380-3EDB-355B-67F17AC864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2469" y="4154558"/>
            <a:ext cx="5324951" cy="2220902"/>
          </a:xfrm>
        </p:spPr>
        <p:txBody>
          <a:bodyPr lIns="0" anchor="b">
            <a:noAutofit/>
          </a:bodyPr>
          <a:lstStyle>
            <a:lvl1pPr algn="l">
              <a:defRPr sz="66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9" name="Picture Placeholder 48">
            <a:extLst>
              <a:ext uri="{FF2B5EF4-FFF2-40B4-BE49-F238E27FC236}">
                <a16:creationId xmlns:a16="http://schemas.microsoft.com/office/drawing/2014/main" id="{7EB4FD7F-9DB9-04F2-0FF6-C32C0396FADF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0"/>
            <a:ext cx="12192000" cy="4770438"/>
          </a:xfrm>
        </p:spPr>
        <p:txBody>
          <a:bodyPr tIns="365760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7" name="Text Placeholder 6">
            <a:extLst>
              <a:ext uri="{FF2B5EF4-FFF2-40B4-BE49-F238E27FC236}">
                <a16:creationId xmlns:a16="http://schemas.microsoft.com/office/drawing/2014/main" id="{1067FA4B-E31C-2922-DCB4-ACA6179812F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061960" y="5288279"/>
            <a:ext cx="4130040" cy="1131567"/>
          </a:xfrm>
        </p:spPr>
        <p:txBody>
          <a:bodyPr lIns="0" anchor="ctr">
            <a:normAutofit/>
          </a:bodyPr>
          <a:lstStyle>
            <a:lvl1pPr marL="0" indent="0" algn="ctr">
              <a:buNone/>
              <a:defRPr sz="1800" b="0" cap="all" spc="0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62" name="Graphic 61">
            <a:extLst>
              <a:ext uri="{FF2B5EF4-FFF2-40B4-BE49-F238E27FC236}">
                <a16:creationId xmlns:a16="http://schemas.microsoft.com/office/drawing/2014/main" id="{F167C73C-A4C3-9198-7F38-8DB5D6BD51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6764603" y="4925265"/>
            <a:ext cx="870600" cy="18572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53105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 with Title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4A72122-641A-CA2F-E7AC-6FC3819C5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2736850"/>
            <a:ext cx="12192000" cy="4121150"/>
          </a:xfrm>
          <a:prstGeom prst="rect">
            <a:avLst/>
          </a:prstGeom>
          <a:solidFill>
            <a:schemeClr val="accent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9E4C80-6993-C1B1-26E6-463B91EB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alphaModFix amt="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450"/>
          <a:stretch/>
        </p:blipFill>
        <p:spPr>
          <a:xfrm flipV="1">
            <a:off x="1" y="-7646"/>
            <a:ext cx="12192000" cy="68656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369027-A380-3EDB-355B-67F17AC864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2469" y="5331961"/>
            <a:ext cx="5279231" cy="539762"/>
          </a:xfrm>
        </p:spPr>
        <p:txBody>
          <a:bodyPr lIns="0" anchor="t">
            <a:noAutofit/>
          </a:bodyPr>
          <a:lstStyle>
            <a:lvl1pPr algn="l">
              <a:defRPr lang="en-US" sz="2000" b="0" kern="1200" spc="1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83FB349-AC61-548D-5D7E-37990D16B7A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2469" y="310243"/>
            <a:ext cx="5279231" cy="471674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E0227EBE-BEA6-9FE3-015A-377B5C29024E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209502" y="310242"/>
            <a:ext cx="5279231" cy="471674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08933BF-A0AD-9306-66A0-8F4D312552F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2469" y="5883730"/>
            <a:ext cx="5279236" cy="664027"/>
          </a:xfrm>
        </p:spPr>
        <p:txBody>
          <a:bodyPr lIns="0" anchor="t">
            <a:normAutofit/>
          </a:bodyPr>
          <a:lstStyle>
            <a:lvl1pPr marL="0" indent="0" algn="l">
              <a:buNone/>
              <a:defRPr lang="en-US" sz="1400" b="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200" b="0" kern="1200" spc="3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079C2CAE-EB6C-AA3C-093C-AA24705ADDCC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09499" y="5331961"/>
            <a:ext cx="5279236" cy="539762"/>
          </a:xfrm>
        </p:spPr>
        <p:txBody>
          <a:bodyPr lIns="0" anchor="t">
            <a:noAutofit/>
          </a:bodyPr>
          <a:lstStyle>
            <a:lvl1pPr marL="0" indent="0" algn="l">
              <a:buNone/>
              <a:defRPr lang="en-US" sz="2000" b="0" kern="1200" spc="1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200" b="0" kern="1200" spc="3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" name="Text Placeholder 11">
            <a:extLst>
              <a:ext uri="{FF2B5EF4-FFF2-40B4-BE49-F238E27FC236}">
                <a16:creationId xmlns:a16="http://schemas.microsoft.com/office/drawing/2014/main" id="{9BB16295-2CE6-A516-8527-E895BD912F78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09502" y="5883730"/>
            <a:ext cx="5279236" cy="664027"/>
          </a:xfrm>
        </p:spPr>
        <p:txBody>
          <a:bodyPr lIns="0" anchor="t">
            <a:normAutofit/>
          </a:bodyPr>
          <a:lstStyle>
            <a:lvl1pPr marL="0" indent="0" algn="l">
              <a:buNone/>
              <a:defRPr lang="en-US" sz="1400" b="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200" b="0" kern="1200" spc="3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F82228A6-C5DE-A755-5A92-B53F6AA1BF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62209" r="430" b="845"/>
          <a:stretch/>
        </p:blipFill>
        <p:spPr>
          <a:xfrm rot="5400000">
            <a:off x="11092549" y="5460313"/>
            <a:ext cx="1227349" cy="971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0878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Images with Titles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7B5D6890-2EFE-4162-E925-FDAB446DD0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2736850"/>
            <a:ext cx="12192000" cy="4121150"/>
          </a:xfrm>
          <a:prstGeom prst="rect">
            <a:avLst/>
          </a:prstGeom>
          <a:solidFill>
            <a:schemeClr val="accent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B21EA913-1C41-0E26-60E1-0458172DDE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alphaModFix amt="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2736"/>
          <a:stretch/>
        </p:blipFill>
        <p:spPr>
          <a:xfrm rot="10800000" flipV="1">
            <a:off x="5644581" y="-7646"/>
            <a:ext cx="6547419" cy="68656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EAA5C59-8D1E-6B6F-4640-8F9A700A8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duotone>
              <a:schemeClr val="accent6">
                <a:shade val="45000"/>
                <a:satMod val="135000"/>
              </a:schemeClr>
              <a:prstClr val="white"/>
            </a:duotone>
            <a:alphaModFix amt="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4367" b="-6266"/>
          <a:stretch/>
        </p:blipFill>
        <p:spPr>
          <a:xfrm rot="5400000" flipV="1">
            <a:off x="63141" y="-70784"/>
            <a:ext cx="4163783" cy="4290062"/>
          </a:xfrm>
          <a:prstGeom prst="rect">
            <a:avLst/>
          </a:prstGeom>
        </p:spPr>
      </p:pic>
      <p:sp>
        <p:nvSpPr>
          <p:cNvPr id="12" name="Title 1">
            <a:extLst>
              <a:ext uri="{FF2B5EF4-FFF2-40B4-BE49-F238E27FC236}">
                <a16:creationId xmlns:a16="http://schemas.microsoft.com/office/drawing/2014/main" id="{2997E53A-1A39-DF71-6DD3-4C26BF7174CA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2469" y="5331961"/>
            <a:ext cx="3429679" cy="551768"/>
          </a:xfrm>
        </p:spPr>
        <p:txBody>
          <a:bodyPr lIns="0" anchor="t">
            <a:noAutofit/>
          </a:bodyPr>
          <a:lstStyle>
            <a:lvl1pPr algn="l">
              <a:defRPr lang="en-US" sz="2000" b="0" kern="1200" spc="1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16">
            <a:extLst>
              <a:ext uri="{FF2B5EF4-FFF2-40B4-BE49-F238E27FC236}">
                <a16:creationId xmlns:a16="http://schemas.microsoft.com/office/drawing/2014/main" id="{DC4D0A5C-7796-AAF8-E639-4A1710EE93C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04057" y="310244"/>
            <a:ext cx="3429682" cy="4716745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16">
            <a:extLst>
              <a:ext uri="{FF2B5EF4-FFF2-40B4-BE49-F238E27FC236}">
                <a16:creationId xmlns:a16="http://schemas.microsoft.com/office/drawing/2014/main" id="{C8CBAF88-D501-00F1-9113-12839FB90672}"/>
              </a:ext>
            </a:extLst>
          </p:cNvPr>
          <p:cNvSpPr>
            <a:spLocks noGrp="1"/>
          </p:cNvSpPr>
          <p:nvPr>
            <p:ph sz="quarter" idx="18" hasCustomPrompt="1"/>
          </p:nvPr>
        </p:nvSpPr>
        <p:spPr>
          <a:xfrm>
            <a:off x="4382615" y="310243"/>
            <a:ext cx="3429682" cy="4716745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16">
            <a:extLst>
              <a:ext uri="{FF2B5EF4-FFF2-40B4-BE49-F238E27FC236}">
                <a16:creationId xmlns:a16="http://schemas.microsoft.com/office/drawing/2014/main" id="{BED23468-975F-4D90-B86C-207AC5855E9C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058261" y="310244"/>
            <a:ext cx="3429682" cy="4716745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/>
                </a:solidFill>
              </a:defRPr>
            </a:lvl1pPr>
            <a:lvl2pPr>
              <a:defRPr sz="18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400">
                <a:solidFill>
                  <a:schemeClr val="tx1"/>
                </a:solidFill>
              </a:defRPr>
            </a:lvl4pPr>
            <a:lvl5pPr>
              <a:defRPr sz="1400"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7F1145E-C173-BDD8-4F72-155D6250D87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02469" y="5883730"/>
            <a:ext cx="3429682" cy="664027"/>
          </a:xfrm>
        </p:spPr>
        <p:txBody>
          <a:bodyPr lIns="0" anchor="t">
            <a:normAutofit/>
          </a:bodyPr>
          <a:lstStyle>
            <a:lvl1pPr marL="0" indent="0" algn="l">
              <a:buNone/>
              <a:defRPr lang="en-US" sz="1400" b="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200" b="0" kern="1200" spc="3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7" name="Text Placeholder 11">
            <a:extLst>
              <a:ext uri="{FF2B5EF4-FFF2-40B4-BE49-F238E27FC236}">
                <a16:creationId xmlns:a16="http://schemas.microsoft.com/office/drawing/2014/main" id="{B9BF823A-1C3D-0F85-D743-C61DEF06F1C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381159" y="5331961"/>
            <a:ext cx="3429682" cy="551768"/>
          </a:xfrm>
        </p:spPr>
        <p:txBody>
          <a:bodyPr lIns="0" anchor="t">
            <a:noAutofit/>
          </a:bodyPr>
          <a:lstStyle>
            <a:lvl1pPr marL="0" indent="0" algn="l">
              <a:buNone/>
              <a:defRPr lang="en-US" sz="2000" b="0" kern="1200" spc="1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200" b="0" kern="1200" spc="3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" name="Text Placeholder 11">
            <a:extLst>
              <a:ext uri="{FF2B5EF4-FFF2-40B4-BE49-F238E27FC236}">
                <a16:creationId xmlns:a16="http://schemas.microsoft.com/office/drawing/2014/main" id="{A648C783-D079-6E13-C1FF-38EBD5103AE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382615" y="5883730"/>
            <a:ext cx="3429682" cy="664027"/>
          </a:xfrm>
        </p:spPr>
        <p:txBody>
          <a:bodyPr lIns="0" anchor="t">
            <a:normAutofit/>
          </a:bodyPr>
          <a:lstStyle>
            <a:lvl1pPr marL="0" indent="0" algn="l">
              <a:buNone/>
              <a:defRPr lang="en-US" sz="1400" b="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200" b="0" kern="1200" spc="3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4B28A2EA-3D2F-771C-649D-38FA33132222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058261" y="5331961"/>
            <a:ext cx="3429682" cy="551768"/>
          </a:xfrm>
        </p:spPr>
        <p:txBody>
          <a:bodyPr lIns="0" anchor="t">
            <a:noAutofit/>
          </a:bodyPr>
          <a:lstStyle>
            <a:lvl1pPr marL="0" indent="0" algn="l">
              <a:buNone/>
              <a:defRPr lang="en-US" sz="2000" b="0" kern="1200" spc="1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  <a:lvl2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200" b="0" kern="1200" spc="3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6ACC8F0D-A2D7-0D8A-186B-C4C8AA5DE330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059717" y="5883730"/>
            <a:ext cx="3429682" cy="664027"/>
          </a:xfrm>
        </p:spPr>
        <p:txBody>
          <a:bodyPr lIns="0" anchor="t">
            <a:normAutofit/>
          </a:bodyPr>
          <a:lstStyle>
            <a:lvl1pPr marL="0" indent="0" algn="l">
              <a:buNone/>
              <a:defRPr lang="en-US" sz="1400" b="0" kern="1200" spc="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200" b="0" kern="1200" spc="3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7457997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nd Title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94A72122-641A-CA2F-E7AC-6FC3819C5D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flipH="1">
            <a:off x="0" y="2736850"/>
            <a:ext cx="12192000" cy="4121150"/>
          </a:xfrm>
          <a:prstGeom prst="rect">
            <a:avLst/>
          </a:prstGeom>
          <a:solidFill>
            <a:schemeClr val="accent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C9E4C80-6993-C1B1-26E6-463B91EBB8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duotone>
              <a:schemeClr val="accent6">
                <a:shade val="45000"/>
                <a:satMod val="135000"/>
              </a:schemeClr>
              <a:prstClr val="white"/>
            </a:duotone>
            <a:alphaModFix amt="2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-1450"/>
          <a:stretch/>
        </p:blipFill>
        <p:spPr>
          <a:xfrm flipV="1">
            <a:off x="1" y="-7646"/>
            <a:ext cx="12192000" cy="686564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369027-A380-3EDB-355B-67F17AC8646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02469" y="5331961"/>
            <a:ext cx="9613374" cy="361269"/>
          </a:xfrm>
        </p:spPr>
        <p:txBody>
          <a:bodyPr lIns="0" anchor="t">
            <a:noAutofit/>
          </a:bodyPr>
          <a:lstStyle>
            <a:lvl1pPr algn="l">
              <a:defRPr lang="en-US" sz="2000" b="0" kern="1200" spc="100" baseline="0" dirty="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83FB349-AC61-548D-5D7E-37990D16B7A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02470" y="310243"/>
            <a:ext cx="10786264" cy="4716745"/>
          </a:xfrm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08933BF-A0AD-9306-66A0-8F4D312552F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02468" y="5883730"/>
            <a:ext cx="9613383" cy="664027"/>
          </a:xfrm>
        </p:spPr>
        <p:txBody>
          <a:bodyPr lIns="0" anchor="t">
            <a:normAutofit/>
          </a:bodyPr>
          <a:lstStyle>
            <a:lvl1pPr marL="0" indent="0" algn="l">
              <a:buNone/>
              <a:defRPr lang="en-US" sz="1400" b="0" kern="1200" spc="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>
              <a:defRPr lang="en-US" sz="1200" b="0" kern="1200" spc="3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>
              <a:defRPr lang="en-US" sz="1200" b="0" kern="1200" spc="300" baseline="0" dirty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en-US" dirty="0"/>
              <a:t>Click to add subtitle</a:t>
            </a:r>
          </a:p>
        </p:txBody>
      </p:sp>
      <p:pic>
        <p:nvPicPr>
          <p:cNvPr id="12" name="Graphic 11">
            <a:extLst>
              <a:ext uri="{FF2B5EF4-FFF2-40B4-BE49-F238E27FC236}">
                <a16:creationId xmlns:a16="http://schemas.microsoft.com/office/drawing/2014/main" id="{E11C231F-6109-C5C5-47F4-03434EDB97D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26856" r="430" b="-4515"/>
          <a:stretch/>
        </p:blipFill>
        <p:spPr>
          <a:xfrm rot="5400000">
            <a:off x="10557245" y="4925010"/>
            <a:ext cx="1227349" cy="20421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399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8AA8595-5E1A-945B-48C0-A787C7AB3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A3A6D0E-99FB-9E9C-1CDE-F0C4727EB5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2891B16-3DFB-505A-9B6D-A3F8632A207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32DAAB-1D55-4415-AB44-B6515C192A86}" type="datetimeFigureOut">
              <a:rPr lang="en-US" smtClean="0"/>
              <a:t>10/23/24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E23EA5-DB4A-74DA-ED8F-F7874CF0413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F8F339-2527-B263-0B79-347AAB28C56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533B302-7AB2-46D1-9DDF-1AE20667F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5902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7" r:id="rId2"/>
    <p:sldLayoutId id="2147483668" r:id="rId3"/>
    <p:sldLayoutId id="2147483660" r:id="rId4"/>
    <p:sldLayoutId id="2147483661" r:id="rId5"/>
    <p:sldLayoutId id="2147483664" r:id="rId6"/>
    <p:sldLayoutId id="2147483666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accent5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accent5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accent5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accent5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5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accent5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sv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2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1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4F5A7-4BCE-88CA-2347-16B9E79202B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468" y="1803015"/>
            <a:ext cx="5393532" cy="3670685"/>
          </a:xfrm>
        </p:spPr>
        <p:txBody>
          <a:bodyPr/>
          <a:lstStyle/>
          <a:p>
            <a:r>
              <a:rPr lang="en-US" dirty="0" err="1"/>
              <a:t>MealMate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E83BBD2-7CC9-6CF3-4225-60659CCF2B89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02468" y="904461"/>
            <a:ext cx="4609760" cy="890909"/>
          </a:xfrm>
        </p:spPr>
        <p:txBody>
          <a:bodyPr>
            <a:normAutofit/>
          </a:bodyPr>
          <a:lstStyle/>
          <a:p>
            <a:r>
              <a:rPr lang="en-US" dirty="0"/>
              <a:t>Save recipes, track nutrition, live healthily.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1A2A915-24CD-4D2E-2993-5789ADC9F2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02468" y="5658078"/>
            <a:ext cx="5393532" cy="389251"/>
          </a:xfrm>
        </p:spPr>
        <p:txBody>
          <a:bodyPr>
            <a:normAutofit/>
          </a:bodyPr>
          <a:lstStyle/>
          <a:p>
            <a:r>
              <a:rPr lang="en-US" dirty="0"/>
              <a:t>COLIN, ELLIOT, Hui, lucy, </a:t>
            </a:r>
            <a:r>
              <a:rPr lang="en-US" dirty="0" err="1"/>
              <a:t>shuyuan</a:t>
            </a:r>
            <a:endParaRPr lang="en-US" dirty="0"/>
          </a:p>
        </p:txBody>
      </p:sp>
      <p:pic>
        <p:nvPicPr>
          <p:cNvPr id="12" name="Picture Placeholder 11" descr="A plate of vegetables and cheese">
            <a:extLst>
              <a:ext uri="{FF2B5EF4-FFF2-40B4-BE49-F238E27FC236}">
                <a16:creationId xmlns:a16="http://schemas.microsoft.com/office/drawing/2014/main" id="{B3E07CBA-D814-7D3C-4D62-FA15A2613EB7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2" b="112"/>
          <a:stretch/>
        </p:blipFill>
        <p:spPr>
          <a:xfrm>
            <a:off x="6685835" y="1048054"/>
            <a:ext cx="4840129" cy="4840129"/>
          </a:xfrm>
        </p:spPr>
      </p:pic>
      <p:pic>
        <p:nvPicPr>
          <p:cNvPr id="76" name="Graphic 75">
            <a:extLst>
              <a:ext uri="{FF2B5EF4-FFF2-40B4-BE49-F238E27FC236}">
                <a16:creationId xmlns:a16="http://schemas.microsoft.com/office/drawing/2014/main" id="{5CC4AE62-CFEB-2FE5-E607-B4B22BF0B01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6010273" y="531603"/>
            <a:ext cx="1232643" cy="2629639"/>
          </a:xfrm>
          <a:prstGeom prst="rect">
            <a:avLst/>
          </a:prstGeom>
        </p:spPr>
      </p:pic>
      <p:pic>
        <p:nvPicPr>
          <p:cNvPr id="83" name="Graphic 82">
            <a:extLst>
              <a:ext uri="{FF2B5EF4-FFF2-40B4-BE49-F238E27FC236}">
                <a16:creationId xmlns:a16="http://schemas.microsoft.com/office/drawing/2014/main" id="{43A3FD4A-7159-F7A4-5C1F-3B488ADE7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26925"/>
          <a:stretch/>
        </p:blipFill>
        <p:spPr>
          <a:xfrm rot="5400000">
            <a:off x="10794021" y="4159968"/>
            <a:ext cx="1092624" cy="170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43522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CEF56-A572-C187-93F0-4D67964DA8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9486" y="3162300"/>
            <a:ext cx="5024521" cy="3620240"/>
          </a:xfrm>
        </p:spPr>
        <p:txBody>
          <a:bodyPr anchor="t"/>
          <a:lstStyle/>
          <a:p>
            <a:r>
              <a:rPr lang="en-US" dirty="0"/>
              <a:t>About</a:t>
            </a:r>
            <a:br>
              <a:rPr lang="en-US" dirty="0"/>
            </a:br>
            <a:endParaRPr lang="en-US" dirty="0"/>
          </a:p>
        </p:txBody>
      </p:sp>
      <p:pic>
        <p:nvPicPr>
          <p:cNvPr id="11" name="Picture Placeholder 10" descr="A group of food on plates">
            <a:extLst>
              <a:ext uri="{FF2B5EF4-FFF2-40B4-BE49-F238E27FC236}">
                <a16:creationId xmlns:a16="http://schemas.microsoft.com/office/drawing/2014/main" id="{E507965F-C6A8-DC70-FA03-557ED83CEE3E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5794" y="1048054"/>
            <a:ext cx="4840129" cy="4840129"/>
          </a:xfrm>
        </p:spPr>
      </p:pic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30006FE9-3E8C-0002-2F83-835DC32DD90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79486" y="754602"/>
            <a:ext cx="3724353" cy="2148619"/>
          </a:xfrm>
        </p:spPr>
        <p:txBody>
          <a:bodyPr>
            <a:normAutofit/>
          </a:bodyPr>
          <a:lstStyle/>
          <a:p>
            <a:r>
              <a:rPr lang="en-US" dirty="0"/>
              <a:t>Meal tracker app that lets you save recipes and the different ingredients in it. It shows you the total calories with the nutrition facts. </a:t>
            </a:r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F813E3CC-9660-C2CE-5168-46F416A14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5400000">
            <a:off x="5081851" y="4387323"/>
            <a:ext cx="1232643" cy="2629639"/>
          </a:xfrm>
          <a:prstGeom prst="rect">
            <a:avLst/>
          </a:prstGeom>
        </p:spPr>
      </p:pic>
      <p:pic>
        <p:nvPicPr>
          <p:cNvPr id="15" name="Graphic 14">
            <a:extLst>
              <a:ext uri="{FF2B5EF4-FFF2-40B4-BE49-F238E27FC236}">
                <a16:creationId xmlns:a16="http://schemas.microsoft.com/office/drawing/2014/main" id="{08AF6F4B-8799-BEA6-09AE-47F3D8741B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t="20504"/>
          <a:stretch/>
        </p:blipFill>
        <p:spPr>
          <a:xfrm rot="16200000">
            <a:off x="428914" y="115386"/>
            <a:ext cx="1232643" cy="209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57463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216B9-7CE0-E821-2349-D00B35D733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9486" y="3162300"/>
            <a:ext cx="5024521" cy="3620240"/>
          </a:xfrm>
        </p:spPr>
        <p:txBody>
          <a:bodyPr/>
          <a:lstStyle/>
          <a:p>
            <a:r>
              <a:rPr lang="en-US" dirty="0"/>
              <a:t>Customer</a:t>
            </a:r>
          </a:p>
        </p:txBody>
      </p:sp>
      <p:pic>
        <p:nvPicPr>
          <p:cNvPr id="49" name="Picture Placeholder 48" descr="A group of tacos on a stone plate">
            <a:extLst>
              <a:ext uri="{FF2B5EF4-FFF2-40B4-BE49-F238E27FC236}">
                <a16:creationId xmlns:a16="http://schemas.microsoft.com/office/drawing/2014/main" id="{01D776C5-7456-524D-BDA8-D3613EC750B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65794" y="1048054"/>
            <a:ext cx="4840129" cy="4840129"/>
          </a:xfrm>
        </p:spPr>
      </p:pic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9782C846-E8D4-3E14-ED79-585646B962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79486" y="754602"/>
            <a:ext cx="3724353" cy="2148619"/>
          </a:xfrm>
        </p:spPr>
        <p:txBody>
          <a:bodyPr/>
          <a:lstStyle/>
          <a:p>
            <a:r>
              <a:rPr lang="en-US" dirty="0"/>
              <a:t>Individuals whose goals are to eat healthily and keep track of meals. </a:t>
            </a:r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5CAA8108-1481-D859-23FE-DB29F347E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5081851" y="4387323"/>
            <a:ext cx="1232643" cy="2629639"/>
          </a:xfrm>
          <a:prstGeom prst="rect">
            <a:avLst/>
          </a:prstGeom>
        </p:spPr>
      </p:pic>
      <p:pic>
        <p:nvPicPr>
          <p:cNvPr id="7" name="Graphic 6">
            <a:extLst>
              <a:ext uri="{FF2B5EF4-FFF2-40B4-BE49-F238E27FC236}">
                <a16:creationId xmlns:a16="http://schemas.microsoft.com/office/drawing/2014/main" id="{A13F4734-2560-3AF9-C0D5-7F6C4B785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20504"/>
          <a:stretch/>
        </p:blipFill>
        <p:spPr>
          <a:xfrm rot="16200000">
            <a:off x="428914" y="115386"/>
            <a:ext cx="1232643" cy="209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16651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2BAE65A-73F2-D81E-54F4-23CBCE5B8AE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469" y="5331961"/>
            <a:ext cx="5279231" cy="539762"/>
          </a:xfrm>
        </p:spPr>
        <p:txBody>
          <a:bodyPr/>
          <a:lstStyle/>
          <a:p>
            <a:r>
              <a:rPr lang="en-US" dirty="0"/>
              <a:t>Frontend: Postman</a:t>
            </a:r>
          </a:p>
        </p:txBody>
      </p:sp>
      <p:pic>
        <p:nvPicPr>
          <p:cNvPr id="12" name="Picture Placeholder 11" descr="A bowl of food with a spoon">
            <a:extLst>
              <a:ext uri="{FF2B5EF4-FFF2-40B4-BE49-F238E27FC236}">
                <a16:creationId xmlns:a16="http://schemas.microsoft.com/office/drawing/2014/main" id="{721AB3BC-0B5B-01E9-D1FC-00CA0691997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32" b="32"/>
          <a:stretch/>
        </p:blipFill>
        <p:spPr>
          <a:xfrm>
            <a:off x="702469" y="310243"/>
            <a:ext cx="5279231" cy="4716745"/>
          </a:xfrm>
        </p:spPr>
      </p:pic>
      <p:pic>
        <p:nvPicPr>
          <p:cNvPr id="26" name="Picture Placeholder 25" descr="A person holding a bowl of food">
            <a:extLst>
              <a:ext uri="{FF2B5EF4-FFF2-40B4-BE49-F238E27FC236}">
                <a16:creationId xmlns:a16="http://schemas.microsoft.com/office/drawing/2014/main" id="{6D7B95FB-2348-7ED6-4CB3-DE08C8FC1C1B}"/>
              </a:ext>
            </a:extLst>
          </p:cNvPr>
          <p:cNvPicPr>
            <a:picLocks noGrp="1" noChangeAspect="1"/>
          </p:cNvPicPr>
          <p:nvPr>
            <p:ph type="pic" sz="quarter" idx="11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7" b="47"/>
          <a:stretch/>
        </p:blipFill>
        <p:spPr>
          <a:xfrm>
            <a:off x="6209502" y="310242"/>
            <a:ext cx="5279231" cy="4716745"/>
          </a:xfrm>
        </p:spPr>
      </p:pic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9790D562-215E-F6EC-2C47-209B6877FCD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2469" y="5883730"/>
            <a:ext cx="5279236" cy="664027"/>
          </a:xfrm>
        </p:spPr>
        <p:txBody>
          <a:bodyPr/>
          <a:lstStyle/>
          <a:p>
            <a:r>
              <a:rPr lang="en-US" dirty="0"/>
              <a:t>Endpoints: GET, POST, PUT, DELETE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324D860-D998-D081-3CBD-D4F52C77499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209499" y="5331961"/>
            <a:ext cx="5279236" cy="539762"/>
          </a:xfrm>
        </p:spPr>
        <p:txBody>
          <a:bodyPr/>
          <a:lstStyle/>
          <a:p>
            <a:r>
              <a:rPr lang="en-US" dirty="0"/>
              <a:t>Backend: Spring Boot/MVC, JDBC Template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45C71905-84AB-FC70-EFA7-A83872DC66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209502" y="5883730"/>
            <a:ext cx="5279236" cy="664027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DTO/DAO/Mapper/Service/Controller: User, Recipe, Nutrient, Ingredient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Database Schema: User, Recipe, Nutrient, Ingredient, </a:t>
            </a:r>
            <a:r>
              <a:rPr lang="en-US" dirty="0" err="1"/>
              <a:t>recipeIngredient</a:t>
            </a:r>
            <a:endParaRPr lang="en-US" dirty="0"/>
          </a:p>
        </p:txBody>
      </p:sp>
      <p:pic>
        <p:nvPicPr>
          <p:cNvPr id="20" name="Graphic 19">
            <a:extLst>
              <a:ext uri="{FF2B5EF4-FFF2-40B4-BE49-F238E27FC236}">
                <a16:creationId xmlns:a16="http://schemas.microsoft.com/office/drawing/2014/main" id="{B28328E6-7A3E-B28B-E436-3B4D78F9C3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r="430" b="36705"/>
          <a:stretch/>
        </p:blipFill>
        <p:spPr>
          <a:xfrm rot="5400000">
            <a:off x="218544" y="421006"/>
            <a:ext cx="1227349" cy="166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88101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216B9-7CE0-E821-2349-D00B35D733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9486" y="3162300"/>
            <a:ext cx="5024521" cy="3620240"/>
          </a:xfrm>
        </p:spPr>
        <p:txBody>
          <a:bodyPr/>
          <a:lstStyle/>
          <a:p>
            <a:r>
              <a:rPr lang="en-US" dirty="0"/>
              <a:t>API</a:t>
            </a:r>
          </a:p>
        </p:txBody>
      </p:sp>
      <p:pic>
        <p:nvPicPr>
          <p:cNvPr id="11" name="Content Placeholder 10" descr="A plate of brownies and a knife">
            <a:extLst>
              <a:ext uri="{FF2B5EF4-FFF2-40B4-BE49-F238E27FC236}">
                <a16:creationId xmlns:a16="http://schemas.microsoft.com/office/drawing/2014/main" id="{8AFEC5C7-DCA1-E6AF-89A5-82A56E749425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3" b="43"/>
          <a:stretch/>
        </p:blipFill>
        <p:spPr>
          <a:xfrm>
            <a:off x="665794" y="1048054"/>
            <a:ext cx="4840129" cy="4840129"/>
          </a:xfrm>
        </p:spPr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C93286D-87A8-02C9-C724-A90427EC1B2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79486" y="754602"/>
            <a:ext cx="3724353" cy="2148619"/>
          </a:xfrm>
        </p:spPr>
        <p:txBody>
          <a:bodyPr>
            <a:normAutofit/>
          </a:bodyPr>
          <a:lstStyle/>
          <a:p>
            <a:r>
              <a:rPr lang="en-US" dirty="0" err="1"/>
              <a:t>Edamam</a:t>
            </a:r>
            <a:endParaRPr lang="en-US" dirty="0"/>
          </a:p>
          <a:p>
            <a:r>
              <a:rPr lang="en-US" dirty="0"/>
              <a:t>Full analysis of food recipes in real time.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55226E23-AA14-D475-E844-1A986A30E1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5400000">
            <a:off x="5081851" y="4387323"/>
            <a:ext cx="1232643" cy="2629639"/>
          </a:xfrm>
          <a:prstGeom prst="rect">
            <a:avLst/>
          </a:prstGeom>
        </p:spPr>
      </p:pic>
      <p:pic>
        <p:nvPicPr>
          <p:cNvPr id="5" name="Graphic 4">
            <a:extLst>
              <a:ext uri="{FF2B5EF4-FFF2-40B4-BE49-F238E27FC236}">
                <a16:creationId xmlns:a16="http://schemas.microsoft.com/office/drawing/2014/main" id="{2E24927A-4FA9-F8F6-FB43-06DDD04A18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 t="20504"/>
          <a:stretch/>
        </p:blipFill>
        <p:spPr>
          <a:xfrm rot="16200000">
            <a:off x="428914" y="115386"/>
            <a:ext cx="1232643" cy="2090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3737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3216B9-7CE0-E821-2349-D00B35D733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469" y="4154558"/>
            <a:ext cx="5324951" cy="2220902"/>
          </a:xfrm>
        </p:spPr>
        <p:txBody>
          <a:bodyPr/>
          <a:lstStyle/>
          <a:p>
            <a:r>
              <a:rPr lang="en-US" dirty="0"/>
              <a:t>Bon appétit</a:t>
            </a:r>
          </a:p>
        </p:txBody>
      </p:sp>
      <p:pic>
        <p:nvPicPr>
          <p:cNvPr id="49" name="Picture Placeholder 48" descr="A group of tacos with sauce and limes">
            <a:extLst>
              <a:ext uri="{FF2B5EF4-FFF2-40B4-BE49-F238E27FC236}">
                <a16:creationId xmlns:a16="http://schemas.microsoft.com/office/drawing/2014/main" id="{01D776C5-7456-524D-BDA8-D3613EC750B2}"/>
              </a:ext>
            </a:extLst>
          </p:cNvPr>
          <p:cNvPicPr>
            <a:picLocks noGrp="1" noChangeAspect="1"/>
          </p:cNvPicPr>
          <p:nvPr>
            <p:ph type="pic" sz="quarter" idx="1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4" b="24"/>
          <a:stretch/>
        </p:blipFill>
        <p:spPr>
          <a:xfrm>
            <a:off x="0" y="0"/>
            <a:ext cx="12192000" cy="4770438"/>
          </a:xfrm>
        </p:spPr>
      </p:pic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9782C846-E8D4-3E14-ED79-585646B9625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061960" y="5288279"/>
            <a:ext cx="4130040" cy="1131567"/>
          </a:xfrm>
        </p:spPr>
        <p:txBody>
          <a:bodyPr/>
          <a:lstStyle/>
          <a:p>
            <a:r>
              <a:rPr lang="en-US" dirty="0" err="1"/>
              <a:t>Mealmate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5884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51339DBA-EFCC-A706-814A-FFD9F7AFA5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469" y="5331961"/>
            <a:ext cx="3429679" cy="551768"/>
          </a:xfrm>
        </p:spPr>
        <p:txBody>
          <a:bodyPr/>
          <a:lstStyle/>
          <a:p>
            <a:r>
              <a:rPr lang="en-US" dirty="0"/>
              <a:t>Garden tacos | Olvera</a:t>
            </a:r>
          </a:p>
        </p:txBody>
      </p:sp>
      <p:pic>
        <p:nvPicPr>
          <p:cNvPr id="9" name="Content Placeholder 8" descr="A plate of food on a table">
            <a:extLst>
              <a:ext uri="{FF2B5EF4-FFF2-40B4-BE49-F238E27FC236}">
                <a16:creationId xmlns:a16="http://schemas.microsoft.com/office/drawing/2014/main" id="{14D87AEE-DC14-605B-B289-AE223DE914F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09006" y="309851"/>
            <a:ext cx="3420687" cy="4717473"/>
          </a:xfrm>
        </p:spPr>
      </p:pic>
      <p:pic>
        <p:nvPicPr>
          <p:cNvPr id="17" name="Content Placeholder 16" descr="A plate of food on a table">
            <a:extLst>
              <a:ext uri="{FF2B5EF4-FFF2-40B4-BE49-F238E27FC236}">
                <a16:creationId xmlns:a16="http://schemas.microsoft.com/office/drawing/2014/main" id="{12F3E40C-0092-7670-006F-5A57EF096A95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sz="quarter" idx="18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388541" y="309563"/>
            <a:ext cx="3418094" cy="4718050"/>
          </a:xfrm>
        </p:spPr>
      </p:pic>
      <p:pic>
        <p:nvPicPr>
          <p:cNvPr id="15" name="Content Placeholder 14" descr="A bowl of soup with noodles and eggs">
            <a:extLst>
              <a:ext uri="{FF2B5EF4-FFF2-40B4-BE49-F238E27FC236}">
                <a16:creationId xmlns:a16="http://schemas.microsoft.com/office/drawing/2014/main" id="{CFB96AF4-538A-D98F-E0E1-6A83061B9678}"/>
              </a:ext>
            </a:extLst>
          </p:cNvPr>
          <p:cNvPicPr>
            <a:picLocks noGrp="1" noChangeAspect="1"/>
          </p:cNvPicPr>
          <p:nvPr>
            <p:ph sz="quarter" idx="17"/>
          </p:nvPr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60228" y="309851"/>
            <a:ext cx="3424844" cy="4717473"/>
          </a:xfrm>
        </p:spPr>
      </p:pic>
      <p:sp>
        <p:nvSpPr>
          <p:cNvPr id="37" name="Text Placeholder 36">
            <a:extLst>
              <a:ext uri="{FF2B5EF4-FFF2-40B4-BE49-F238E27FC236}">
                <a16:creationId xmlns:a16="http://schemas.microsoft.com/office/drawing/2014/main" id="{C901DB77-B473-6DF3-BE47-091641DF6A7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2469" y="5883730"/>
            <a:ext cx="3429682" cy="664027"/>
          </a:xfrm>
        </p:spPr>
        <p:txBody>
          <a:bodyPr/>
          <a:lstStyle/>
          <a:p>
            <a:r>
              <a:rPr lang="en-US" dirty="0"/>
              <a:t>Grilled zucchini, chickpea, radish, sunflower seed, feta, corn tortilla.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C26F32C-9257-E9F7-940B-584FB16508A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381159" y="5331961"/>
            <a:ext cx="3429682" cy="551768"/>
          </a:xfrm>
        </p:spPr>
        <p:txBody>
          <a:bodyPr/>
          <a:lstStyle/>
          <a:p>
            <a:r>
              <a:rPr lang="en-US" dirty="0"/>
              <a:t>Bacon drumettes | City Café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7AA1BE29-80C8-81A7-099E-B2322E3BED3F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4382615" y="5883730"/>
            <a:ext cx="3429682" cy="664027"/>
          </a:xfrm>
        </p:spPr>
        <p:txBody>
          <a:bodyPr/>
          <a:lstStyle/>
          <a:p>
            <a:r>
              <a:rPr lang="en-US" dirty="0"/>
              <a:t>Chicken leg, bacon, hot honey glaze.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364EA340-C75A-C4CF-9319-18189E3557C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058261" y="5331961"/>
            <a:ext cx="3429682" cy="551768"/>
          </a:xfrm>
        </p:spPr>
        <p:txBody>
          <a:bodyPr/>
          <a:lstStyle/>
          <a:p>
            <a:r>
              <a:rPr lang="en-US" dirty="0"/>
              <a:t>Shoyu ramen | Larusso's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341E8C37-AFF3-C37B-8A9C-28C6F2708CD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059717" y="5883730"/>
            <a:ext cx="3429682" cy="664027"/>
          </a:xfrm>
        </p:spPr>
        <p:txBody>
          <a:bodyPr/>
          <a:lstStyle/>
          <a:p>
            <a:r>
              <a:rPr lang="en-US"/>
              <a:t>Shitake, edamame, firm-pressed tofu, egg, miso, spring onion.</a:t>
            </a:r>
            <a:endParaRPr lang="en-US" dirty="0"/>
          </a:p>
        </p:txBody>
      </p:sp>
      <p:pic>
        <p:nvPicPr>
          <p:cNvPr id="77" name="Graphic 76">
            <a:extLst>
              <a:ext uri="{FF2B5EF4-FFF2-40B4-BE49-F238E27FC236}">
                <a16:creationId xmlns:a16="http://schemas.microsoft.com/office/drawing/2014/main" id="{9DCB8EB7-2AC0-7905-1235-6742F014DC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-1" r="1285" b="1452"/>
          <a:stretch/>
        </p:blipFill>
        <p:spPr>
          <a:xfrm rot="5400000">
            <a:off x="3900458" y="204761"/>
            <a:ext cx="733479" cy="1562099"/>
          </a:xfrm>
          <a:prstGeom prst="rect">
            <a:avLst/>
          </a:prstGeom>
        </p:spPr>
      </p:pic>
      <p:pic>
        <p:nvPicPr>
          <p:cNvPr id="78" name="Graphic 77">
            <a:extLst>
              <a:ext uri="{FF2B5EF4-FFF2-40B4-BE49-F238E27FC236}">
                <a16:creationId xmlns:a16="http://schemas.microsoft.com/office/drawing/2014/main" id="{A4808043-4E5C-32D5-CB20-2167795AC3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rcRect t="-1" r="1285" b="1452"/>
          <a:stretch/>
        </p:blipFill>
        <p:spPr>
          <a:xfrm rot="16200000">
            <a:off x="7636202" y="3852617"/>
            <a:ext cx="593344" cy="12636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1209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6603A248-58E9-8CDB-0F70-DDE95D9A60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2469" y="5331961"/>
            <a:ext cx="9613374" cy="361269"/>
          </a:xfrm>
        </p:spPr>
        <p:txBody>
          <a:bodyPr/>
          <a:lstStyle/>
          <a:p>
            <a:r>
              <a:rPr lang="en-US"/>
              <a:t>Organic sorbets | Sweetness &amp; Salt</a:t>
            </a:r>
            <a:endParaRPr lang="en-US" dirty="0"/>
          </a:p>
        </p:txBody>
      </p:sp>
      <p:pic>
        <p:nvPicPr>
          <p:cNvPr id="13" name="Picture Placeholder 12" descr="A group of bowls of ice cream">
            <a:extLst>
              <a:ext uri="{FF2B5EF4-FFF2-40B4-BE49-F238E27FC236}">
                <a16:creationId xmlns:a16="http://schemas.microsoft.com/office/drawing/2014/main" id="{B12CA125-868B-F0FE-21EA-66DD3872EC9B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" r="131"/>
          <a:stretch/>
        </p:blipFill>
        <p:spPr>
          <a:xfrm>
            <a:off x="702470" y="310243"/>
            <a:ext cx="10786264" cy="4716745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C30BA87-F3BC-D3CA-72B2-DCDE12186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02468" y="5883730"/>
            <a:ext cx="9613383" cy="664027"/>
          </a:xfrm>
        </p:spPr>
        <p:txBody>
          <a:bodyPr/>
          <a:lstStyle/>
          <a:p>
            <a:r>
              <a:rPr lang="en-US"/>
              <a:t>Lavender, pumpkin clove, dark chocolate, lemon, strawberry basil.</a:t>
            </a:r>
            <a:endParaRPr lang="en-US" dirty="0"/>
          </a:p>
        </p:txBody>
      </p:sp>
      <p:pic>
        <p:nvPicPr>
          <p:cNvPr id="11" name="Graphic 10">
            <a:extLst>
              <a:ext uri="{FF2B5EF4-FFF2-40B4-BE49-F238E27FC236}">
                <a16:creationId xmlns:a16="http://schemas.microsoft.com/office/drawing/2014/main" id="{EDACF734-5971-40C8-B0BD-56DA52524F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rcRect r="430" b="36705"/>
          <a:stretch/>
        </p:blipFill>
        <p:spPr>
          <a:xfrm rot="5400000">
            <a:off x="218544" y="421006"/>
            <a:ext cx="1227349" cy="1664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81030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224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737C54"/>
      </a:accent1>
      <a:accent2>
        <a:srgbClr val="BDB5A2"/>
      </a:accent2>
      <a:accent3>
        <a:srgbClr val="4D4247"/>
      </a:accent3>
      <a:accent4>
        <a:srgbClr val="DEC8C9"/>
      </a:accent4>
      <a:accent5>
        <a:srgbClr val="6D7383"/>
      </a:accent5>
      <a:accent6>
        <a:srgbClr val="958381"/>
      </a:accent6>
      <a:hlink>
        <a:srgbClr val="467886"/>
      </a:hlink>
      <a:folHlink>
        <a:srgbClr val="96607D"/>
      </a:folHlink>
    </a:clrScheme>
    <a:fontScheme name="Custom 166">
      <a:majorFont>
        <a:latin typeface="Chamberi Super Display"/>
        <a:ea typeface=""/>
        <a:cs typeface=""/>
      </a:majorFont>
      <a:minorFont>
        <a:latin typeface="Gill Sans Nova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FoodScrapbook_Win32_SL_V5" id="{0AA88523-B83D-4B3B-A0FD-B36C0C47AAAA}" vid="{64FE718D-A302-4E96-BFCA-81CBB8AD7C9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E21F2413-BE50-47CC-8D2C-BF78C94D8FA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CBCF0DB0-6388-44DC-B450-A521CF07B8E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2D1066FC-2E6D-436A-A3C5-70D27862A5A6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274</Words>
  <Application>Microsoft Macintosh PowerPoint</Application>
  <PresentationFormat>Widescreen</PresentationFormat>
  <Paragraphs>36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Aptos</vt:lpstr>
      <vt:lpstr>Arial</vt:lpstr>
      <vt:lpstr>Chamberi Super Display</vt:lpstr>
      <vt:lpstr>Gill Sans Nova Light</vt:lpstr>
      <vt:lpstr>Roboto</vt:lpstr>
      <vt:lpstr>Custom</vt:lpstr>
      <vt:lpstr>MealMate</vt:lpstr>
      <vt:lpstr>About </vt:lpstr>
      <vt:lpstr>Customer</vt:lpstr>
      <vt:lpstr>Frontend: Postman</vt:lpstr>
      <vt:lpstr>API</vt:lpstr>
      <vt:lpstr>Bon appétit</vt:lpstr>
      <vt:lpstr>Garden tacos | Olvera</vt:lpstr>
      <vt:lpstr>Organic sorbets | Sweetness &amp; Salt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2024-03-25T13:10:07Z</dcterms:created>
  <dcterms:modified xsi:type="dcterms:W3CDTF">2024-10-23T15:25:15Z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